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6500" cy="10693400"/>
  <p:notesSz cx="6797675" cy="9926638"/>
  <p:embeddedFontLst>
    <p:embeddedFont>
      <p:font typeface="Arimo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</p:embeddedFont>
    <p:embeddedFont>
      <p:font typeface="Open Sans Bold" panose="020B0604020202020204" charset="0"/>
      <p:regular r:id="rId13"/>
    </p:embeddedFont>
    <p:embeddedFont>
      <p:font typeface="Open Sans Ext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1456" y="-18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8CDE-4067-4ACA-A6EA-DEF2D6C683A1}" type="datetimeFigureOut">
              <a:rPr lang="it-IT" smtClean="0"/>
              <a:t>16/09/2021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62FF5-FD98-4144-AC74-6C074F472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0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62FF5-FD98-4144-AC74-6C074F47217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78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864" r="37039" b="-4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211814">
            <a:off x="-1523420" y="3280668"/>
            <a:ext cx="10282810" cy="1023325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6C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213385" y="1643777"/>
            <a:ext cx="9221639" cy="9174227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F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560" y="9285384"/>
            <a:ext cx="4015673" cy="361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560" y="7770909"/>
            <a:ext cx="4015673" cy="3618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660043" y="-2987877"/>
            <a:ext cx="8556056" cy="4158000"/>
            <a:chOff x="0" y="0"/>
            <a:chExt cx="3938276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38276" cy="1913890"/>
            </a:xfrm>
            <a:custGeom>
              <a:avLst/>
              <a:gdLst/>
              <a:ahLst/>
              <a:cxnLst/>
              <a:rect l="l" t="t" r="r" b="b"/>
              <a:pathLst>
                <a:path w="3938276" h="1913890">
                  <a:moveTo>
                    <a:pt x="0" y="0"/>
                  </a:moveTo>
                  <a:lnTo>
                    <a:pt x="3938276" y="0"/>
                  </a:lnTo>
                  <a:lnTo>
                    <a:pt x="393827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70965" y="135885"/>
            <a:ext cx="1430520" cy="7152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250" y="274028"/>
            <a:ext cx="2093575" cy="4389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b="9013"/>
          <a:stretch>
            <a:fillRect/>
          </a:stretch>
        </p:blipFill>
        <p:spPr>
          <a:xfrm>
            <a:off x="5631566" y="-215900"/>
            <a:ext cx="1771082" cy="126066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2560" y="7911871"/>
            <a:ext cx="6910850" cy="127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2"/>
              </a:lnSpc>
            </a:pPr>
            <a:r>
              <a:rPr lang="en-US" sz="3125" b="1" spc="187" dirty="0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SHORT MASTER ON LINE </a:t>
            </a:r>
          </a:p>
          <a:p>
            <a:pPr>
              <a:lnSpc>
                <a:spcPts val="3312"/>
              </a:lnSpc>
            </a:pPr>
            <a:r>
              <a:rPr lang="en-US" sz="3125" b="1" spc="187" dirty="0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INTERNAZIONALIZZAZIONE D’IMPRESA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250" y="5480686"/>
            <a:ext cx="401955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0"/>
              </a:lnSpc>
            </a:pPr>
            <a:r>
              <a:rPr lang="en-US" sz="2757" b="1" spc="220" dirty="0" err="1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Progetto</a:t>
            </a:r>
            <a:r>
              <a:rPr lang="en-US" sz="2757" b="1" spc="220" dirty="0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SEI </a:t>
            </a:r>
            <a:r>
              <a:rPr lang="en-US" sz="2757" b="1" spc="220" dirty="0" err="1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Sostegno</a:t>
            </a:r>
            <a:r>
              <a:rPr lang="en-US" sz="2757" b="1" spc="220" dirty="0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757" b="1" spc="220" dirty="0" err="1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all’Export</a:t>
            </a:r>
            <a:r>
              <a:rPr lang="en-US" sz="2757" b="1" spc="220" dirty="0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757" b="1" spc="220" dirty="0" err="1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dell’Italia</a:t>
            </a:r>
            <a:endParaRPr lang="en-US" sz="2757" b="1" spc="220" dirty="0">
              <a:solidFill>
                <a:srgbClr val="3E3A2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3032" y="9631578"/>
            <a:ext cx="6364075" cy="30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0"/>
              </a:lnSpc>
            </a:pPr>
            <a:r>
              <a:rPr lang="en-US" sz="1764" b="1" spc="229" dirty="0">
                <a:solidFill>
                  <a:srgbClr val="3E3A2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26 OTTOBRE - 14 DICEMBRE 2021</a:t>
            </a: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18906" y="96640"/>
            <a:ext cx="1524000" cy="79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599537">
            <a:off x="-1866949" y="-1372444"/>
            <a:ext cx="5240349" cy="453550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r="-29900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9700219">
            <a:off x="2132908" y="-2500068"/>
            <a:ext cx="6898156" cy="6640036"/>
            <a:chOff x="907806" y="951333"/>
            <a:chExt cx="5498091" cy="5283892"/>
          </a:xfrm>
        </p:grpSpPr>
        <p:sp>
          <p:nvSpPr>
            <p:cNvPr id="5" name="Freeform 5"/>
            <p:cNvSpPr/>
            <p:nvPr/>
          </p:nvSpPr>
          <p:spPr>
            <a:xfrm>
              <a:off x="907806" y="951333"/>
              <a:ext cx="5498091" cy="5283892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6C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56000" y="4335408"/>
            <a:ext cx="9525" cy="14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490464" y="1993900"/>
            <a:ext cx="457557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 SHORT MASTER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5450" y="2795758"/>
            <a:ext cx="6705600" cy="844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2"/>
              </a:lnSpc>
            </a:pPr>
            <a:endParaRPr lang="it-IT" sz="1073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1682"/>
              </a:lnSpc>
            </a:pP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 short Master si colloca all'interno del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Progetto SEI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Sostegno all’Export dell’Italia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» , programma attraverso il  quale </a:t>
            </a:r>
            <a:r>
              <a:rPr lang="it-IT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Unioncamere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intende sostenere l’impegno del sistema camerale nazionale nella realizzazione di iniziative orientate alla crescita delle imprese nei mercati esteri.</a:t>
            </a:r>
          </a:p>
          <a:p>
            <a:pPr algn="just">
              <a:lnSpc>
                <a:spcPts val="1682"/>
              </a:lnSpc>
            </a:pPr>
            <a:endParaRPr lang="it-IT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L’apertura ai mercati internazionali permette infatti alle imprese di cogliere diverse opportunità di crescita, non solo in termini di aumento del volume d’affari, ma anche per lo sviluppo sul medio-lungo periodo della loro capacità di competere di fronte alle pressioni concorrenziali, in un mercato sempre più globalizzato. Un progetto di internazionalizzazione, se ben concepito e pianificato, coinvolge tutte le funzioni aziendali e implica un cambiamento dei processi gestionali, organizzativi e commerciali, teso al raggiungimento di nuovi obiettivi strategici.</a:t>
            </a:r>
          </a:p>
          <a:p>
            <a:pPr algn="just">
              <a:lnSpc>
                <a:spcPts val="1682"/>
              </a:lnSpc>
            </a:pPr>
            <a:endParaRPr lang="it-IT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quest’ottica,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Promos Italia,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attraverso la sua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Business School NIBI,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propone lo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Short Master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internazionalizzazione d’impresa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 un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programma intensivo di 52 ore di lezione on line, suddivise in 13 moduli didattici di 4 ore cadauno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che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prevede l’approfondimento dei principali temi per comprendere e gestire i processi d’internazionalizzazione di una piccola e media impresa.</a:t>
            </a:r>
          </a:p>
          <a:p>
            <a:pPr algn="just"/>
            <a:endParaRPr lang="it-IT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 Short Master sensibilizza i partecipanti sull’importanza di una «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cultura dell’internazionalizzazione» 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  di un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approccio strutturato ai mercati esteri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fornendo gli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strumenti concettuali e concreti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 elaborare una strategia di internazionalizzazione supportata da una progettualità definita. </a:t>
            </a:r>
          </a:p>
          <a:p>
            <a:pPr algn="just">
              <a:lnSpc>
                <a:spcPts val="1682"/>
              </a:lnSpc>
            </a:pPr>
            <a:endParaRPr lang="it-IT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Il  Percorso formativo  mira a sviluppare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competenze manageriali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tecniche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per comprendere e gestire tutte le fasi di un progetto di espansione all’estero.</a:t>
            </a:r>
          </a:p>
          <a:p>
            <a:pPr algn="just">
              <a:lnSpc>
                <a:spcPts val="1682"/>
              </a:lnSpc>
            </a:pPr>
            <a:endParaRPr lang="it-IT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Il programma prevede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l’analisi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delle molteplici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variabili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che incidono sui mercati esteri, ponendo particolare attenzione alla scelta del mercato target, alla conoscenza e implementazione delle tecniche del commercio internazionale, alla pianificazione delle attività di marketing strategico e operativo e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fornisce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gli </a:t>
            </a:r>
            <a:r>
              <a:rPr lang="it-IT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strumenti operativi e concreti </a:t>
            </a:r>
            <a: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 gestire preventivamente le principali problematiche di natura legale, fiscale e doganale, che possono emergere nelle operazioni commerciali con l’estero.</a:t>
            </a:r>
          </a:p>
          <a:p>
            <a:br>
              <a:rPr lang="it-IT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it-IT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endParaRPr lang="en-US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endParaRPr lang="en-US" sz="1300" dirty="0">
              <a:solidFill>
                <a:srgbClr val="275F85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ts val="1682"/>
              </a:lnSpc>
            </a:pPr>
            <a:endParaRPr lang="en-US" sz="1300" dirty="0">
              <a:solidFill>
                <a:srgbClr val="275F85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93050" y="3975100"/>
            <a:ext cx="3778250" cy="2450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solidFill>
                  <a:srgbClr val="275F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000" dirty="0">
              <a:solidFill>
                <a:srgbClr val="275F8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0459309">
            <a:off x="-270486" y="-3619090"/>
            <a:ext cx="8006214" cy="800621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6C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-93747" y="6349754"/>
            <a:ext cx="7701773" cy="457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2720" y="2791333"/>
            <a:ext cx="1013122" cy="10131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7150" y="3837475"/>
            <a:ext cx="3478118" cy="570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 Short Master 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permette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partecipanti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di:</a:t>
            </a:r>
          </a:p>
          <a:p>
            <a:pPr lvl="0">
              <a:lnSpc>
                <a:spcPct val="150000"/>
              </a:lnSpc>
            </a:pPr>
            <a:endParaRPr lang="it-IT" sz="13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Comprendere le principali sfide e pressioni concorrenziali generate dal mercato globale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Individuare le variabili rilevanti dello scenario economico internazionale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Pianificare una strategia internazionale di successo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Scegliere i mercati ad elevato potenziale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Sviluppare la capacità di lettura e analisi dei mercati esteri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Utilizzare la comunicazione digitale nei processi di internazionalizzazione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Gestire le principali criticità legate all’operatività nei mercati esteri elaborando piani di intervento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3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Sviluppare un valido network di relazioni professionali e personali</a:t>
            </a:r>
            <a:endParaRPr lang="en-US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05466" y="2914500"/>
            <a:ext cx="658584" cy="6585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84937" y="4584700"/>
            <a:ext cx="502913" cy="5150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81220" y="7861300"/>
            <a:ext cx="197288" cy="30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29775" y="5803900"/>
            <a:ext cx="621764" cy="5759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13737" y="2685530"/>
            <a:ext cx="300031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OBIETTIVO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54347" y="2755900"/>
            <a:ext cx="3000311" cy="60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DESTINATARI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35937" y="4279900"/>
            <a:ext cx="3000311" cy="60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METODO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81220" y="7480300"/>
            <a:ext cx="3000311" cy="60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DURATA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15500" y="3602156"/>
            <a:ext cx="350998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it-IT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 Short Master si rivolge alle PMI italiane (massimo n. 20  aziende per CCIAA aderente all’iniziativa). Sono esclusi i consulenti e i professionisti.</a:t>
            </a:r>
          </a:p>
          <a:p>
            <a:pPr>
              <a:lnSpc>
                <a:spcPts val="1819"/>
              </a:lnSpc>
            </a:pPr>
            <a:endParaRPr lang="en-US" sz="13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35937" y="5118100"/>
            <a:ext cx="323248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ll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Percorso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viene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erogato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in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modalità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on line con un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approccio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didattico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“</a:t>
            </a:r>
            <a:r>
              <a:rPr lang="en-US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business oriented” </a:t>
            </a:r>
          </a:p>
          <a:p>
            <a:pPr algn="just"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22174" y="8277406"/>
            <a:ext cx="3232484" cy="908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300" b="1" dirty="0">
                <a:solidFill>
                  <a:srgbClr val="000000"/>
                </a:solidFill>
                <a:latin typeface="Open Sans"/>
              </a:rPr>
              <a:t>52 ore di </a:t>
            </a:r>
            <a:r>
              <a:rPr lang="en-US" sz="1300" b="1" dirty="0" err="1">
                <a:solidFill>
                  <a:srgbClr val="000000"/>
                </a:solidFill>
                <a:latin typeface="Open Sans"/>
              </a:rPr>
              <a:t>complessive</a:t>
            </a:r>
            <a:r>
              <a:rPr lang="en-US" sz="1300" b="1" dirty="0">
                <a:solidFill>
                  <a:srgbClr val="000000"/>
                </a:solidFill>
                <a:latin typeface="Open Sans"/>
              </a:rPr>
              <a:t> di </a:t>
            </a:r>
            <a:r>
              <a:rPr lang="en-US" sz="1300" b="1" dirty="0" err="1">
                <a:solidFill>
                  <a:srgbClr val="000000"/>
                </a:solidFill>
                <a:latin typeface="Open Sans"/>
              </a:rPr>
              <a:t>lezione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articolate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in 13 moduli on line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della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durata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di 4 ore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cadauno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. Le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lezioni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si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svolgeranno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dalle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ore 9.30 </a:t>
            </a:r>
            <a:r>
              <a:rPr lang="en-US" sz="1300" dirty="0" err="1">
                <a:solidFill>
                  <a:srgbClr val="000000"/>
                </a:solidFill>
                <a:latin typeface="Open Sans"/>
              </a:rPr>
              <a:t>alle</a:t>
            </a:r>
            <a:r>
              <a:rPr lang="en-US" sz="1300" dirty="0">
                <a:solidFill>
                  <a:srgbClr val="000000"/>
                </a:solidFill>
                <a:latin typeface="Open Sans"/>
              </a:rPr>
              <a:t> ore 13.30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26631" y="5580054"/>
            <a:ext cx="3000311" cy="60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FACULTY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64728" y="6337300"/>
            <a:ext cx="330719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</a:pP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docenza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è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affidata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alla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Faculty NIBI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composta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massimi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esperti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in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materia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internazionalizzazione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delle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imprese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capaci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di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combinare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visione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strategica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flessibilità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 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taglio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pratico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durante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le </a:t>
            </a:r>
            <a:r>
              <a:rPr lang="en-US" sz="1300" dirty="0" err="1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lezioni</a:t>
            </a:r>
            <a:r>
              <a:rPr lang="en-US" sz="130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marL="0" lvl="0" indent="0" algn="just">
              <a:lnSpc>
                <a:spcPts val="1820"/>
              </a:lnSpc>
              <a:spcBef>
                <a:spcPct val="0"/>
              </a:spcBef>
            </a:pPr>
            <a:endParaRPr lang="en-US" sz="1300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 rot="1599537">
            <a:off x="-1625448" y="-1219217"/>
            <a:ext cx="5240349" cy="4535506"/>
            <a:chOff x="0" y="0"/>
            <a:chExt cx="6350000" cy="5499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12"/>
              <a:stretch>
                <a:fillRect r="-29900"/>
              </a:stretch>
            </a:blipFill>
          </p:spPr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1C797E05-BEEA-4760-96E7-9D1A42299C87}"/>
              </a:ext>
            </a:extLst>
          </p:cNvPr>
          <p:cNvSpPr txBox="1"/>
          <p:nvPr/>
        </p:nvSpPr>
        <p:spPr>
          <a:xfrm>
            <a:off x="3168650" y="8967210"/>
            <a:ext cx="3000311" cy="60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Link </a:t>
            </a:r>
            <a:r>
              <a:rPr lang="en-US" sz="1600" b="1" u="sng" dirty="0" err="1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iscrizione</a:t>
            </a:r>
            <a:endParaRPr lang="en-US" sz="1600" b="1" u="sng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F05E81A3-3F55-4FDF-AE66-5D4E5354E9D9}"/>
              </a:ext>
            </a:extLst>
          </p:cNvPr>
          <p:cNvSpPr txBox="1"/>
          <p:nvPr/>
        </p:nvSpPr>
        <p:spPr>
          <a:xfrm>
            <a:off x="3874053" y="9613900"/>
            <a:ext cx="3596959" cy="44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3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https://attendee.gotowebinar.com/register/1369804988775118092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>
            <a:grpSpLocks noChangeAspect="1"/>
          </p:cNvGrpSpPr>
          <p:nvPr/>
        </p:nvGrpSpPr>
        <p:grpSpPr>
          <a:xfrm rot="10459309">
            <a:off x="2614937" y="-1441446"/>
            <a:ext cx="5550519" cy="5550519"/>
            <a:chOff x="0" y="0"/>
            <a:chExt cx="6350000" cy="633984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B6C6"/>
            </a:solidFill>
          </p:spPr>
        </p:sp>
      </p:grpSp>
      <p:sp>
        <p:nvSpPr>
          <p:cNvPr id="3" name="TextBox 3"/>
          <p:cNvSpPr txBox="1"/>
          <p:nvPr/>
        </p:nvSpPr>
        <p:spPr>
          <a:xfrm>
            <a:off x="793716" y="2131800"/>
            <a:ext cx="455766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SCENARIO INTERNAZIONALE 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(26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Ottobre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3716" y="2526790"/>
            <a:ext cx="675005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EUROPA 2020 E NUOVO PIANO </a:t>
            </a:r>
          </a:p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FINANZIARIO PLURIENNALE 2021-2027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28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Ottobre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3716" y="3628637"/>
            <a:ext cx="5249528" cy="22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STRATEGIE DI INTERNAZIONALIZZAZIONE 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(4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6449" y="5001352"/>
            <a:ext cx="524952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MARKETING INTERNAZIONALE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16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6449" y="5462570"/>
            <a:ext cx="5973440" cy="22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WEB MARKETING PER L’INTERNAZIONALIZZAZIONE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(18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9939" y="4075847"/>
            <a:ext cx="610457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ASSETTI ORGANIZZATIVI PER L’INTERNAZIONALIZZAZIONE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( 9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1677" y="7854948"/>
            <a:ext cx="4707755" cy="22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FINANZA INTERNAZIONALE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(2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Dicembre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6449" y="5948244"/>
            <a:ext cx="496419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CONTRATTUALISTICA INTERNAZIONALE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(23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1677" y="6408253"/>
            <a:ext cx="4171639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FISCALITÀ INTERNAZIONALE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(25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1841" y="8295175"/>
            <a:ext cx="602753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322" dirty="0">
                <a:solidFill>
                  <a:srgbClr val="000000"/>
                </a:solidFill>
                <a:latin typeface="Open Sans Bold"/>
              </a:rPr>
              <a:t> </a:t>
            </a: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STRUMENTI DI PAGAMENTO INTERNAZIONALI E </a:t>
            </a:r>
          </a:p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GESTIONE DEL RISCHIO 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( 9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Dicembre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6449" y="6819607"/>
            <a:ext cx="58870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SUPPLY CHAIN PER L’INTERNAZIONALIZZAZIONE (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30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6449" y="8927531"/>
            <a:ext cx="58870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BUSINESS PLAN PER INTERNAZIONALIZZAZIONE 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(14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Dicembre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66009" y="732293"/>
            <a:ext cx="3621787" cy="7325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Moduli e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Calendario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19626" y="1333479"/>
            <a:ext cx="1179116" cy="59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Ottobre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301397" y="2002259"/>
            <a:ext cx="438945" cy="448841"/>
            <a:chOff x="-210576" y="-303372"/>
            <a:chExt cx="757364" cy="893926"/>
          </a:xfrm>
        </p:grpSpPr>
        <p:grpSp>
          <p:nvGrpSpPr>
            <p:cNvPr id="19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-79099" y="-303372"/>
              <a:ext cx="500265" cy="8939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1</a:t>
              </a: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-55114" y="2825068"/>
            <a:ext cx="1502073" cy="59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-123931" y="7042759"/>
            <a:ext cx="1624565" cy="59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Dicembre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74" name="Group 74"/>
          <p:cNvGrpSpPr>
            <a:grpSpLocks noChangeAspect="1"/>
          </p:cNvGrpSpPr>
          <p:nvPr/>
        </p:nvGrpSpPr>
        <p:grpSpPr>
          <a:xfrm rot="1903146">
            <a:off x="-1495727" y="-1780587"/>
            <a:ext cx="4509851" cy="3903263"/>
            <a:chOff x="0" y="0"/>
            <a:chExt cx="6350000" cy="54991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r="-29900"/>
              </a:stretch>
            </a:blipFill>
          </p:spPr>
        </p:sp>
      </p:grpSp>
      <p:grpSp>
        <p:nvGrpSpPr>
          <p:cNvPr id="76" name="Group 18"/>
          <p:cNvGrpSpPr/>
          <p:nvPr/>
        </p:nvGrpSpPr>
        <p:grpSpPr>
          <a:xfrm>
            <a:off x="305041" y="2458707"/>
            <a:ext cx="438945" cy="448841"/>
            <a:chOff x="-210576" y="-303372"/>
            <a:chExt cx="757364" cy="893927"/>
          </a:xfrm>
        </p:grpSpPr>
        <p:grpSp>
          <p:nvGrpSpPr>
            <p:cNvPr id="77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79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78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2</a:t>
              </a:r>
            </a:p>
          </p:txBody>
        </p:sp>
      </p:grpSp>
      <p:grpSp>
        <p:nvGrpSpPr>
          <p:cNvPr id="80" name="Group 18"/>
          <p:cNvGrpSpPr/>
          <p:nvPr/>
        </p:nvGrpSpPr>
        <p:grpSpPr>
          <a:xfrm>
            <a:off x="273985" y="3517868"/>
            <a:ext cx="438945" cy="424580"/>
            <a:chOff x="-210576" y="-255055"/>
            <a:chExt cx="757364" cy="845608"/>
          </a:xfrm>
        </p:grpSpPr>
        <p:grpSp>
          <p:nvGrpSpPr>
            <p:cNvPr id="81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83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82" name="TextBox 21"/>
            <p:cNvSpPr txBox="1"/>
            <p:nvPr/>
          </p:nvSpPr>
          <p:spPr>
            <a:xfrm>
              <a:off x="-108983" y="-255055"/>
              <a:ext cx="500265" cy="7892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 3</a:t>
              </a:r>
            </a:p>
          </p:txBody>
        </p:sp>
      </p:grpSp>
      <p:grpSp>
        <p:nvGrpSpPr>
          <p:cNvPr id="85" name="Group 18"/>
          <p:cNvGrpSpPr/>
          <p:nvPr/>
        </p:nvGrpSpPr>
        <p:grpSpPr>
          <a:xfrm>
            <a:off x="256978" y="3975546"/>
            <a:ext cx="438945" cy="448841"/>
            <a:chOff x="-210576" y="-303372"/>
            <a:chExt cx="757364" cy="893927"/>
          </a:xfrm>
        </p:grpSpPr>
        <p:grpSp>
          <p:nvGrpSpPr>
            <p:cNvPr id="86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88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87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4</a:t>
              </a:r>
            </a:p>
          </p:txBody>
        </p:sp>
      </p:grpSp>
      <p:grpSp>
        <p:nvGrpSpPr>
          <p:cNvPr id="93" name="Group 18"/>
          <p:cNvGrpSpPr/>
          <p:nvPr/>
        </p:nvGrpSpPr>
        <p:grpSpPr>
          <a:xfrm>
            <a:off x="278117" y="4395957"/>
            <a:ext cx="438945" cy="448841"/>
            <a:chOff x="-191703" y="-286724"/>
            <a:chExt cx="757364" cy="893927"/>
          </a:xfrm>
        </p:grpSpPr>
        <p:grpSp>
          <p:nvGrpSpPr>
            <p:cNvPr id="94" name="Group 19"/>
            <p:cNvGrpSpPr/>
            <p:nvPr/>
          </p:nvGrpSpPr>
          <p:grpSpPr>
            <a:xfrm>
              <a:off x="-191703" y="-153557"/>
              <a:ext cx="757364" cy="760759"/>
              <a:chOff x="-1600129" y="-1281735"/>
              <a:chExt cx="6321665" cy="6350000"/>
            </a:xfrm>
          </p:grpSpPr>
          <p:sp>
            <p:nvSpPr>
              <p:cNvPr id="96" name="Freeform 20"/>
              <p:cNvSpPr/>
              <p:nvPr/>
            </p:nvSpPr>
            <p:spPr>
              <a:xfrm>
                <a:off x="-1600129" y="-1281735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95" name="TextBox 21"/>
            <p:cNvSpPr txBox="1"/>
            <p:nvPr/>
          </p:nvSpPr>
          <p:spPr>
            <a:xfrm>
              <a:off x="-79099" y="-286724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5</a:t>
              </a:r>
            </a:p>
          </p:txBody>
        </p:sp>
      </p:grpSp>
      <p:grpSp>
        <p:nvGrpSpPr>
          <p:cNvPr id="98" name="Group 18"/>
          <p:cNvGrpSpPr/>
          <p:nvPr/>
        </p:nvGrpSpPr>
        <p:grpSpPr>
          <a:xfrm>
            <a:off x="264272" y="4852383"/>
            <a:ext cx="438945" cy="448841"/>
            <a:chOff x="-210576" y="-303372"/>
            <a:chExt cx="757364" cy="893927"/>
          </a:xfrm>
        </p:grpSpPr>
        <p:grpSp>
          <p:nvGrpSpPr>
            <p:cNvPr id="99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01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00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6</a:t>
              </a:r>
            </a:p>
          </p:txBody>
        </p:sp>
      </p:grpSp>
      <p:grpSp>
        <p:nvGrpSpPr>
          <p:cNvPr id="102" name="Group 18"/>
          <p:cNvGrpSpPr/>
          <p:nvPr/>
        </p:nvGrpSpPr>
        <p:grpSpPr>
          <a:xfrm>
            <a:off x="262576" y="5308811"/>
            <a:ext cx="438945" cy="448841"/>
            <a:chOff x="-210576" y="-303372"/>
            <a:chExt cx="757364" cy="893927"/>
          </a:xfrm>
        </p:grpSpPr>
        <p:grpSp>
          <p:nvGrpSpPr>
            <p:cNvPr id="103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05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04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7</a:t>
              </a:r>
            </a:p>
          </p:txBody>
        </p:sp>
      </p:grpSp>
      <p:grpSp>
        <p:nvGrpSpPr>
          <p:cNvPr id="106" name="Group 18"/>
          <p:cNvGrpSpPr/>
          <p:nvPr/>
        </p:nvGrpSpPr>
        <p:grpSpPr>
          <a:xfrm>
            <a:off x="255282" y="5799466"/>
            <a:ext cx="438945" cy="448841"/>
            <a:chOff x="-210576" y="-303372"/>
            <a:chExt cx="757364" cy="893927"/>
          </a:xfrm>
        </p:grpSpPr>
        <p:grpSp>
          <p:nvGrpSpPr>
            <p:cNvPr id="107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09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08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8</a:t>
              </a:r>
            </a:p>
          </p:txBody>
        </p:sp>
      </p:grpSp>
      <p:grpSp>
        <p:nvGrpSpPr>
          <p:cNvPr id="110" name="Group 18"/>
          <p:cNvGrpSpPr/>
          <p:nvPr/>
        </p:nvGrpSpPr>
        <p:grpSpPr>
          <a:xfrm>
            <a:off x="286532" y="6288486"/>
            <a:ext cx="438945" cy="448841"/>
            <a:chOff x="-210576" y="-303372"/>
            <a:chExt cx="757364" cy="893927"/>
          </a:xfrm>
        </p:grpSpPr>
        <p:grpSp>
          <p:nvGrpSpPr>
            <p:cNvPr id="111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13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12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9</a:t>
              </a:r>
            </a:p>
          </p:txBody>
        </p:sp>
      </p:grpSp>
      <p:grpSp>
        <p:nvGrpSpPr>
          <p:cNvPr id="114" name="Group 18"/>
          <p:cNvGrpSpPr/>
          <p:nvPr/>
        </p:nvGrpSpPr>
        <p:grpSpPr>
          <a:xfrm>
            <a:off x="280567" y="6710131"/>
            <a:ext cx="438945" cy="448841"/>
            <a:chOff x="-210576" y="-303372"/>
            <a:chExt cx="757364" cy="893927"/>
          </a:xfrm>
        </p:grpSpPr>
        <p:grpSp>
          <p:nvGrpSpPr>
            <p:cNvPr id="115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17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16" name="TextBox 21"/>
            <p:cNvSpPr txBox="1"/>
            <p:nvPr/>
          </p:nvSpPr>
          <p:spPr>
            <a:xfrm>
              <a:off x="-79099" y="-303372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10</a:t>
              </a:r>
            </a:p>
          </p:txBody>
        </p:sp>
      </p:grpSp>
      <p:grpSp>
        <p:nvGrpSpPr>
          <p:cNvPr id="118" name="Group 18"/>
          <p:cNvGrpSpPr/>
          <p:nvPr/>
        </p:nvGrpSpPr>
        <p:grpSpPr>
          <a:xfrm>
            <a:off x="249407" y="7735720"/>
            <a:ext cx="438945" cy="448840"/>
            <a:chOff x="-210576" y="-303372"/>
            <a:chExt cx="757364" cy="893925"/>
          </a:xfrm>
        </p:grpSpPr>
        <p:grpSp>
          <p:nvGrpSpPr>
            <p:cNvPr id="119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21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20" name="TextBox 21"/>
            <p:cNvSpPr txBox="1"/>
            <p:nvPr/>
          </p:nvSpPr>
          <p:spPr>
            <a:xfrm>
              <a:off x="-79099" y="-303372"/>
              <a:ext cx="500265" cy="7892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11</a:t>
              </a:r>
            </a:p>
          </p:txBody>
        </p:sp>
      </p:grpSp>
      <p:grpSp>
        <p:nvGrpSpPr>
          <p:cNvPr id="122" name="Group 18"/>
          <p:cNvGrpSpPr/>
          <p:nvPr/>
        </p:nvGrpSpPr>
        <p:grpSpPr>
          <a:xfrm>
            <a:off x="273986" y="8225903"/>
            <a:ext cx="438945" cy="448841"/>
            <a:chOff x="-210576" y="-303374"/>
            <a:chExt cx="757364" cy="893927"/>
          </a:xfrm>
        </p:grpSpPr>
        <p:grpSp>
          <p:nvGrpSpPr>
            <p:cNvPr id="123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25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24" name="TextBox 21"/>
            <p:cNvSpPr txBox="1"/>
            <p:nvPr/>
          </p:nvSpPr>
          <p:spPr>
            <a:xfrm>
              <a:off x="-82029" y="-303374"/>
              <a:ext cx="500265" cy="893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12</a:t>
              </a:r>
            </a:p>
          </p:txBody>
        </p:sp>
      </p:grpSp>
      <p:grpSp>
        <p:nvGrpSpPr>
          <p:cNvPr id="126" name="Group 18"/>
          <p:cNvGrpSpPr/>
          <p:nvPr/>
        </p:nvGrpSpPr>
        <p:grpSpPr>
          <a:xfrm>
            <a:off x="280567" y="8804366"/>
            <a:ext cx="438945" cy="472844"/>
            <a:chOff x="-210576" y="-303372"/>
            <a:chExt cx="757364" cy="893925"/>
          </a:xfrm>
        </p:grpSpPr>
        <p:grpSp>
          <p:nvGrpSpPr>
            <p:cNvPr id="127" name="Group 19"/>
            <p:cNvGrpSpPr/>
            <p:nvPr/>
          </p:nvGrpSpPr>
          <p:grpSpPr>
            <a:xfrm>
              <a:off x="-210576" y="-170206"/>
              <a:ext cx="757364" cy="760759"/>
              <a:chOff x="-1757658" y="-1420699"/>
              <a:chExt cx="6321665" cy="6350000"/>
            </a:xfrm>
          </p:grpSpPr>
          <p:sp>
            <p:nvSpPr>
              <p:cNvPr id="129" name="Freeform 20"/>
              <p:cNvSpPr/>
              <p:nvPr/>
            </p:nvSpPr>
            <p:spPr>
              <a:xfrm>
                <a:off x="-1757658" y="-142069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  <p:sp>
          <p:nvSpPr>
            <p:cNvPr id="128" name="TextBox 21"/>
            <p:cNvSpPr txBox="1"/>
            <p:nvPr/>
          </p:nvSpPr>
          <p:spPr>
            <a:xfrm>
              <a:off x="-79099" y="-303372"/>
              <a:ext cx="500265" cy="789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60"/>
                </a:lnSpc>
              </a:pPr>
              <a:r>
                <a:rPr lang="en-US" dirty="0">
                  <a:solidFill>
                    <a:srgbClr val="FFFFFF"/>
                  </a:solidFill>
                  <a:latin typeface="Open Sans Extra Bold"/>
                </a:rPr>
                <a:t>13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688351" y="4453095"/>
            <a:ext cx="3778250" cy="3214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51"/>
              </a:lnSpc>
              <a:spcBef>
                <a:spcPct val="0"/>
              </a:spcBef>
            </a:pPr>
            <a:r>
              <a:rPr lang="en-US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STRATEGIE DOGANALI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11 </a:t>
            </a:r>
            <a:r>
              <a:rPr lang="en-US" sz="1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Novembre</a:t>
            </a:r>
            <a:r>
              <a:rPr lang="en-US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2021)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684</Words>
  <Application>Microsoft Office PowerPoint</Application>
  <PresentationFormat>Personalizzato</PresentationFormat>
  <Paragraphs>74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Open Sans Extra Bold</vt:lpstr>
      <vt:lpstr>Calibri</vt:lpstr>
      <vt:lpstr>Times New Roman</vt:lpstr>
      <vt:lpstr>Arial</vt:lpstr>
      <vt:lpstr>Open Sans</vt:lpstr>
      <vt:lpstr>Open Sans Bold</vt:lpstr>
      <vt:lpstr>Wingdings</vt:lpstr>
      <vt:lpstr>Arimo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Short master</dc:title>
  <dc:creator>Roberta Borsatti</dc:creator>
  <cp:lastModifiedBy>Roberta Borsatti</cp:lastModifiedBy>
  <cp:revision>42</cp:revision>
  <cp:lastPrinted>2021-07-05T16:01:49Z</cp:lastPrinted>
  <dcterms:created xsi:type="dcterms:W3CDTF">2006-08-16T00:00:00Z</dcterms:created>
  <dcterms:modified xsi:type="dcterms:W3CDTF">2021-09-16T14:51:05Z</dcterms:modified>
  <dc:identifier>DAEfA9qDxAA</dc:identifier>
</cp:coreProperties>
</file>